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73" r:id="rId4"/>
    <p:sldId id="292" r:id="rId5"/>
    <p:sldId id="293" r:id="rId6"/>
    <p:sldId id="310" r:id="rId7"/>
    <p:sldId id="311" r:id="rId8"/>
    <p:sldId id="258" r:id="rId9"/>
    <p:sldId id="270" r:id="rId10"/>
    <p:sldId id="259" r:id="rId11"/>
    <p:sldId id="266" r:id="rId12"/>
    <p:sldId id="312" r:id="rId13"/>
    <p:sldId id="262" r:id="rId14"/>
    <p:sldId id="314" r:id="rId15"/>
    <p:sldId id="263" r:id="rId16"/>
    <p:sldId id="264" r:id="rId17"/>
    <p:sldId id="265" r:id="rId18"/>
    <p:sldId id="268" r:id="rId19"/>
    <p:sldId id="315" r:id="rId20"/>
    <p:sldId id="316" r:id="rId21"/>
    <p:sldId id="267" r:id="rId22"/>
    <p:sldId id="317" r:id="rId23"/>
    <p:sldId id="272" r:id="rId24"/>
    <p:sldId id="286" r:id="rId25"/>
    <p:sldId id="271" r:id="rId26"/>
    <p:sldId id="274" r:id="rId27"/>
    <p:sldId id="294" r:id="rId28"/>
    <p:sldId id="296" r:id="rId29"/>
    <p:sldId id="297" r:id="rId30"/>
    <p:sldId id="298" r:id="rId31"/>
    <p:sldId id="299" r:id="rId32"/>
    <p:sldId id="275" r:id="rId33"/>
    <p:sldId id="287" r:id="rId34"/>
    <p:sldId id="303" r:id="rId35"/>
    <p:sldId id="300" r:id="rId36"/>
    <p:sldId id="301" r:id="rId37"/>
    <p:sldId id="302" r:id="rId38"/>
    <p:sldId id="306" r:id="rId39"/>
    <p:sldId id="307" r:id="rId40"/>
    <p:sldId id="308" r:id="rId41"/>
    <p:sldId id="309" r:id="rId42"/>
    <p:sldId id="323" r:id="rId43"/>
    <p:sldId id="324" r:id="rId44"/>
    <p:sldId id="320" r:id="rId45"/>
    <p:sldId id="321" r:id="rId46"/>
    <p:sldId id="325" r:id="rId47"/>
    <p:sldId id="326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 snapToGrid="0" snapToObjects="1">
      <p:cViewPr>
        <p:scale>
          <a:sx n="73" d="100"/>
          <a:sy n="73" d="100"/>
        </p:scale>
        <p:origin x="-272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87D38-DB96-7D4D-B163-A3510C200FE1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87C47-D58A-1942-8220-7FB52F117B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74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7353D-4850-3642-AECF-376044E41794}" type="datetimeFigureOut">
              <a:rPr lang="fr-FR" smtClean="0"/>
              <a:pPr/>
              <a:t>30/11/2017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B92BD-B20B-5049-A887-D616CC2EAB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90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B92BD-B20B-5049-A887-D616CC2EABC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89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11/30/2017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77892"/>
            <a:ext cx="7543800" cy="3321083"/>
          </a:xfrm>
        </p:spPr>
        <p:txBody>
          <a:bodyPr/>
          <a:lstStyle/>
          <a:p>
            <a:r>
              <a:rPr lang="fr-FR" i="1" dirty="0" smtClean="0"/>
              <a:t>Retour sur le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Sommet sur l’éducation 2017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Comité tripartite </a:t>
            </a:r>
          </a:p>
          <a:p>
            <a:r>
              <a:rPr lang="fr-FR" dirty="0" smtClean="0"/>
              <a:t>Mercredi 29 novembre 2017</a:t>
            </a:r>
          </a:p>
          <a:p>
            <a:r>
              <a:rPr lang="fr-FR" dirty="0" smtClean="0"/>
              <a:t>Ottawa, Novotel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83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1" y="1"/>
            <a:ext cx="7240904" cy="66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120" y="68040"/>
            <a:ext cx="7119630" cy="6577329"/>
          </a:xfrm>
          <a:prstGeom prst="rect">
            <a:avLst/>
          </a:prstGeom>
        </p:spPr>
      </p:pic>
      <p:sp>
        <p:nvSpPr>
          <p:cNvPr id="2" name="Bulle ronde 1"/>
          <p:cNvSpPr/>
          <p:nvPr/>
        </p:nvSpPr>
        <p:spPr>
          <a:xfrm>
            <a:off x="-181407" y="4286605"/>
            <a:ext cx="2358279" cy="1995879"/>
          </a:xfrm>
          <a:prstGeom prst="wedgeEllipseCallout">
            <a:avLst>
              <a:gd name="adj1" fmla="val 40706"/>
              <a:gd name="adj2" fmla="val -659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Bulle ronde 2"/>
          <p:cNvSpPr/>
          <p:nvPr/>
        </p:nvSpPr>
        <p:spPr>
          <a:xfrm>
            <a:off x="-181407" y="4286604"/>
            <a:ext cx="2358279" cy="1995880"/>
          </a:xfrm>
          <a:prstGeom prst="wedgeEllipseCallout">
            <a:avLst>
              <a:gd name="adj1" fmla="val 94552"/>
              <a:gd name="adj2" fmla="val 545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ulle ronde 3"/>
          <p:cNvSpPr/>
          <p:nvPr/>
        </p:nvSpPr>
        <p:spPr>
          <a:xfrm>
            <a:off x="-181406" y="4286604"/>
            <a:ext cx="2358278" cy="1995880"/>
          </a:xfrm>
          <a:prstGeom prst="wedgeEllipseCallout">
            <a:avLst>
              <a:gd name="adj1" fmla="val 44551"/>
              <a:gd name="adj2" fmla="val -2454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École communautaire citoyenne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8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 École communautaire citoyenne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t="21129" r="18343" b="9545"/>
          <a:stretch/>
        </p:blipFill>
        <p:spPr bwMode="auto">
          <a:xfrm>
            <a:off x="574765" y="1632857"/>
            <a:ext cx="7407971" cy="474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120" y="68040"/>
            <a:ext cx="7119630" cy="6577329"/>
          </a:xfrm>
          <a:prstGeom prst="rect">
            <a:avLst/>
          </a:prstGeom>
        </p:spPr>
      </p:pic>
      <p:sp>
        <p:nvSpPr>
          <p:cNvPr id="2" name="Bulle ronde 1"/>
          <p:cNvSpPr/>
          <p:nvPr/>
        </p:nvSpPr>
        <p:spPr>
          <a:xfrm>
            <a:off x="385487" y="861857"/>
            <a:ext cx="2358279" cy="1995879"/>
          </a:xfrm>
          <a:prstGeom prst="wedgeEllipseCallout">
            <a:avLst>
              <a:gd name="adj1" fmla="val 70513"/>
              <a:gd name="adj2" fmla="val 579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Portrait de la situation</a:t>
            </a:r>
          </a:p>
          <a:p>
            <a:pPr algn="ctr"/>
            <a:r>
              <a:rPr lang="fr-FR" dirty="0" smtClean="0"/>
              <a:t>+ </a:t>
            </a:r>
          </a:p>
          <a:p>
            <a:pPr algn="ctr"/>
            <a:r>
              <a:rPr lang="fr-FR" dirty="0" smtClean="0"/>
              <a:t>Indicateurs de pertinence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58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Portrait de la situation et indicateurs de pertinence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16140" r="18720" b="23142"/>
          <a:stretch/>
        </p:blipFill>
        <p:spPr bwMode="auto">
          <a:xfrm>
            <a:off x="91440" y="1840401"/>
            <a:ext cx="8253904" cy="46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7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120" y="68040"/>
            <a:ext cx="7119630" cy="6577329"/>
          </a:xfrm>
          <a:prstGeom prst="rect">
            <a:avLst/>
          </a:prstGeom>
        </p:spPr>
      </p:pic>
      <p:sp>
        <p:nvSpPr>
          <p:cNvPr id="2" name="Bulle ronde 1"/>
          <p:cNvSpPr/>
          <p:nvPr/>
        </p:nvSpPr>
        <p:spPr>
          <a:xfrm>
            <a:off x="156980" y="2653612"/>
            <a:ext cx="2358279" cy="1995879"/>
          </a:xfrm>
          <a:prstGeom prst="wedgeEllipseCallout">
            <a:avLst>
              <a:gd name="adj1" fmla="val 66667"/>
              <a:gd name="adj2" fmla="val 170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Portrait de la situation</a:t>
            </a:r>
          </a:p>
          <a:p>
            <a:pPr algn="ctr"/>
            <a:r>
              <a:rPr lang="fr-FR" dirty="0" smtClean="0"/>
              <a:t>+ </a:t>
            </a:r>
          </a:p>
          <a:p>
            <a:pPr algn="ctr"/>
            <a:r>
              <a:rPr lang="fr-FR" dirty="0" smtClean="0"/>
              <a:t>Indicateurs de pertinence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29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120" y="68040"/>
            <a:ext cx="7119630" cy="6577329"/>
          </a:xfrm>
          <a:prstGeom prst="rect">
            <a:avLst/>
          </a:prstGeom>
        </p:spPr>
      </p:pic>
      <p:sp>
        <p:nvSpPr>
          <p:cNvPr id="2" name="Bulle ronde 1"/>
          <p:cNvSpPr/>
          <p:nvPr/>
        </p:nvSpPr>
        <p:spPr>
          <a:xfrm>
            <a:off x="0" y="4649490"/>
            <a:ext cx="2358279" cy="1995879"/>
          </a:xfrm>
          <a:prstGeom prst="wedgeEllipseCallout">
            <a:avLst>
              <a:gd name="adj1" fmla="val 62821"/>
              <a:gd name="adj2" fmla="val -181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Portrait de la situation</a:t>
            </a:r>
          </a:p>
          <a:p>
            <a:pPr algn="ctr"/>
            <a:r>
              <a:rPr lang="fr-FR" dirty="0" smtClean="0"/>
              <a:t>+ </a:t>
            </a:r>
          </a:p>
          <a:p>
            <a:pPr algn="ctr"/>
            <a:r>
              <a:rPr lang="fr-FR" dirty="0" smtClean="0"/>
              <a:t>Indicateurs de pertinence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2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120" y="68040"/>
            <a:ext cx="7119630" cy="6577329"/>
          </a:xfrm>
          <a:prstGeom prst="rect">
            <a:avLst/>
          </a:prstGeom>
        </p:spPr>
      </p:pic>
      <p:sp>
        <p:nvSpPr>
          <p:cNvPr id="2" name="Bulle ronde 1"/>
          <p:cNvSpPr/>
          <p:nvPr/>
        </p:nvSpPr>
        <p:spPr>
          <a:xfrm>
            <a:off x="657589" y="240027"/>
            <a:ext cx="2358279" cy="1995879"/>
          </a:xfrm>
          <a:prstGeom prst="wedgeEllipseCallout">
            <a:avLst>
              <a:gd name="adj1" fmla="val 103045"/>
              <a:gd name="adj2" fmla="val 76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Portrait de la situation</a:t>
            </a:r>
          </a:p>
          <a:p>
            <a:pPr algn="ctr"/>
            <a:r>
              <a:rPr lang="fr-FR" dirty="0" smtClean="0"/>
              <a:t>+ </a:t>
            </a:r>
          </a:p>
          <a:p>
            <a:pPr algn="ctr"/>
            <a:r>
              <a:rPr lang="fr-FR" dirty="0" smtClean="0"/>
              <a:t>Indicateurs de pertinence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2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120" y="68040"/>
            <a:ext cx="7119630" cy="6577329"/>
          </a:xfrm>
          <a:prstGeom prst="rect">
            <a:avLst/>
          </a:prstGeom>
        </p:spPr>
      </p:pic>
      <p:sp>
        <p:nvSpPr>
          <p:cNvPr id="2" name="Bulle ronde 1"/>
          <p:cNvSpPr/>
          <p:nvPr/>
        </p:nvSpPr>
        <p:spPr>
          <a:xfrm>
            <a:off x="2539685" y="1632991"/>
            <a:ext cx="2358279" cy="1995879"/>
          </a:xfrm>
          <a:prstGeom prst="wedgeEllipseCallout">
            <a:avLst>
              <a:gd name="adj1" fmla="val 97436"/>
              <a:gd name="adj2" fmla="val -534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spécificité, la vitalité et la valeur ajoutée de l’école de langue française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4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630"/>
            <a:ext cx="7620000" cy="862148"/>
          </a:xfrm>
        </p:spPr>
        <p:txBody>
          <a:bodyPr/>
          <a:lstStyle/>
          <a:p>
            <a:pPr algn="ctr"/>
            <a:r>
              <a:rPr lang="fr-CA" dirty="0" smtClean="0"/>
              <a:t> SVVA 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8" t="10381" r="32699" b="5036"/>
          <a:stretch/>
        </p:blipFill>
        <p:spPr bwMode="auto">
          <a:xfrm>
            <a:off x="2259874" y="988353"/>
            <a:ext cx="4127863" cy="57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9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387" y="2608251"/>
            <a:ext cx="79039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SOMMET SUR L’ÉDUCATION 2017</a:t>
            </a:r>
          </a:p>
          <a:p>
            <a:endParaRPr lang="fr-FR" sz="2400" dirty="0"/>
          </a:p>
          <a:p>
            <a:r>
              <a:rPr lang="fr-FR" sz="2400" dirty="0" smtClean="0"/>
              <a:t>Organisé en collaboration avec: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/>
              <a:t>L</a:t>
            </a:r>
            <a:r>
              <a:rPr lang="fr-FR" sz="2400" dirty="0" smtClean="0"/>
              <a:t>es partenaires de la Table nationale sur l’éducation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/>
              <a:t>Les membres du Comité tripartite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/>
              <a:t>S</a:t>
            </a:r>
            <a:r>
              <a:rPr lang="fr-FR" sz="2400" dirty="0" smtClean="0"/>
              <a:t>ous la coordination de la Fédération nationale des conseils scolaires francophones.</a:t>
            </a:r>
          </a:p>
          <a:p>
            <a:endParaRPr lang="fr-FR" sz="2400" dirty="0"/>
          </a:p>
          <a:p>
            <a:endParaRPr lang="fr-FR" sz="2400" dirty="0" smtClean="0"/>
          </a:p>
          <a:p>
            <a:pPr algn="ctr"/>
            <a:r>
              <a:rPr lang="fr-FR" sz="2400" i="1" dirty="0" smtClean="0">
                <a:solidFill>
                  <a:srgbClr val="008080"/>
                </a:solidFill>
              </a:rPr>
              <a:t>Les 4, 5 et 6 mai 2017 à Ottawa, Edmonton et Moncton</a:t>
            </a:r>
            <a:endParaRPr lang="fr-FR" sz="2400" i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7620000" cy="1136468"/>
          </a:xfrm>
        </p:spPr>
        <p:txBody>
          <a:bodyPr/>
          <a:lstStyle/>
          <a:p>
            <a:pPr algn="ctr"/>
            <a:r>
              <a:rPr lang="fr-CA" dirty="0" smtClean="0"/>
              <a:t>SVAV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2" t="11315" r="31880" b="4893"/>
          <a:stretch/>
        </p:blipFill>
        <p:spPr bwMode="auto">
          <a:xfrm>
            <a:off x="2299063" y="1089584"/>
            <a:ext cx="4238942" cy="561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3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120" y="68040"/>
            <a:ext cx="7119630" cy="6577329"/>
          </a:xfrm>
          <a:prstGeom prst="rect">
            <a:avLst/>
          </a:prstGeom>
        </p:spPr>
      </p:pic>
      <p:sp>
        <p:nvSpPr>
          <p:cNvPr id="2" name="Bulle ronde 1"/>
          <p:cNvSpPr/>
          <p:nvPr/>
        </p:nvSpPr>
        <p:spPr>
          <a:xfrm>
            <a:off x="4217691" y="1451547"/>
            <a:ext cx="2358279" cy="1995879"/>
          </a:xfrm>
          <a:prstGeom prst="wedgeEllipseCallout">
            <a:avLst>
              <a:gd name="adj1" fmla="val 97436"/>
              <a:gd name="adj2" fmla="val -534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Recension des écrits</a:t>
            </a:r>
          </a:p>
          <a:p>
            <a:pPr algn="ctr"/>
            <a:r>
              <a:rPr lang="fr-FR" dirty="0" smtClean="0"/>
              <a:t>+ </a:t>
            </a:r>
          </a:p>
          <a:p>
            <a:pPr algn="ctr"/>
            <a:r>
              <a:rPr lang="fr-FR" dirty="0" smtClean="0"/>
              <a:t>Rapport des forums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0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91440"/>
            <a:ext cx="7916091" cy="6217920"/>
          </a:xfrm>
        </p:spPr>
        <p:txBody>
          <a:bodyPr/>
          <a:lstStyle/>
          <a:p>
            <a:pPr algn="ctr"/>
            <a:r>
              <a:rPr lang="fr-CA" sz="4400" b="1" dirty="0" smtClean="0"/>
              <a:t>Recension des écrits et forums</a:t>
            </a:r>
            <a:r>
              <a:rPr lang="fr-CA" sz="4000" b="1" dirty="0"/>
              <a:t/>
            </a:r>
            <a:br>
              <a:rPr lang="fr-CA" sz="4000" b="1" dirty="0"/>
            </a:br>
            <a:r>
              <a:rPr lang="fr-CA" sz="3600" b="1" dirty="0" smtClean="0"/>
              <a:t>1) 3 forums (</a:t>
            </a:r>
            <a:r>
              <a:rPr lang="fr-CA" sz="3600" b="1" dirty="0" smtClean="0">
                <a:solidFill>
                  <a:srgbClr val="00B0F0"/>
                </a:solidFill>
              </a:rPr>
              <a:t>Edmonton</a:t>
            </a:r>
            <a:r>
              <a:rPr lang="fr-CA" sz="3600" b="1" dirty="0" smtClean="0"/>
              <a:t>, Alberta, </a:t>
            </a:r>
            <a:r>
              <a:rPr lang="fr-CA" sz="3600" b="1" dirty="0" smtClean="0">
                <a:solidFill>
                  <a:srgbClr val="00B0F0"/>
                </a:solidFill>
              </a:rPr>
              <a:t>Toronto</a:t>
            </a:r>
            <a:r>
              <a:rPr lang="fr-CA" sz="3600" b="1" dirty="0" smtClean="0"/>
              <a:t>, Ontario et </a:t>
            </a:r>
            <a:r>
              <a:rPr lang="fr-CA" sz="3600" b="1" dirty="0" smtClean="0">
                <a:solidFill>
                  <a:srgbClr val="00B0F0"/>
                </a:solidFill>
              </a:rPr>
              <a:t>Moncton</a:t>
            </a:r>
            <a:r>
              <a:rPr lang="fr-CA" sz="3600" b="1" dirty="0" smtClean="0"/>
              <a:t>, Nouveau-Brunswick au printemps et automne 2016 )</a:t>
            </a:r>
            <a:br>
              <a:rPr lang="fr-CA" sz="3600" b="1" dirty="0" smtClean="0"/>
            </a:br>
            <a:r>
              <a:rPr lang="fr-CA" sz="3600" b="1" dirty="0" smtClean="0"/>
              <a:t>Organisés conjointement par la FNCSF, l’ACUFC et le RCCFC</a:t>
            </a:r>
            <a:r>
              <a:rPr lang="fr-CA" sz="4000" b="1" dirty="0" smtClean="0"/>
              <a:t/>
            </a:r>
            <a:br>
              <a:rPr lang="fr-CA" sz="4000" b="1" dirty="0" smtClean="0"/>
            </a:br>
            <a:r>
              <a:rPr lang="fr-CA" sz="4000" b="1" dirty="0"/>
              <a:t/>
            </a:r>
            <a:br>
              <a:rPr lang="fr-CA" sz="4000" b="1" dirty="0"/>
            </a:br>
            <a:r>
              <a:rPr lang="fr-CA" sz="4000" b="1" dirty="0" smtClean="0"/>
              <a:t/>
            </a:r>
            <a:br>
              <a:rPr lang="fr-CA" sz="4000" b="1" dirty="0" smtClean="0"/>
            </a:br>
            <a:r>
              <a:rPr lang="fr-CA" sz="4000" b="1" dirty="0" smtClean="0"/>
              <a:t/>
            </a:r>
            <a:br>
              <a:rPr lang="fr-CA" sz="4000" b="1" dirty="0" smtClean="0"/>
            </a:br>
            <a:endParaRPr lang="fr-CA" sz="4000" b="1" dirty="0"/>
          </a:p>
        </p:txBody>
      </p:sp>
      <p:pic>
        <p:nvPicPr>
          <p:cNvPr id="5122" name="Picture 2" descr="P:\FNCSF Banque d'images\LynnF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48" y="3920513"/>
            <a:ext cx="1737359" cy="293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8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120" y="68040"/>
            <a:ext cx="7119630" cy="6577329"/>
          </a:xfrm>
          <a:prstGeom prst="rect">
            <a:avLst/>
          </a:prstGeom>
        </p:spPr>
      </p:pic>
      <p:sp>
        <p:nvSpPr>
          <p:cNvPr id="2" name="Bulle ronde 1"/>
          <p:cNvSpPr/>
          <p:nvPr/>
        </p:nvSpPr>
        <p:spPr>
          <a:xfrm>
            <a:off x="946844" y="657726"/>
            <a:ext cx="2358279" cy="1995879"/>
          </a:xfrm>
          <a:prstGeom prst="wedgeEllipseCallout">
            <a:avLst>
              <a:gd name="adj1" fmla="val 115466"/>
              <a:gd name="adj2" fmla="val 204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Forums d’échanges</a:t>
            </a:r>
          </a:p>
          <a:p>
            <a:pPr algn="ctr"/>
            <a:r>
              <a:rPr lang="fr-FR" dirty="0" smtClean="0"/>
              <a:t>+ </a:t>
            </a:r>
          </a:p>
          <a:p>
            <a:pPr algn="ctr"/>
            <a:r>
              <a:rPr lang="fr-FR" dirty="0" smtClean="0"/>
              <a:t>Activité </a:t>
            </a:r>
          </a:p>
          <a:p>
            <a:pPr algn="ctr"/>
            <a:r>
              <a:rPr lang="fr-FR" dirty="0" smtClean="0"/>
              <a:t>pré-sommet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1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Apprentissage continu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fr-FR" b="1" dirty="0" smtClean="0"/>
              <a:t>Prémisse d’une définition</a:t>
            </a:r>
          </a:p>
          <a:p>
            <a:pPr marL="114300" indent="0" algn="ctr">
              <a:buNone/>
            </a:pPr>
            <a:endParaRPr lang="fr-FR" b="1" dirty="0" smtClean="0"/>
          </a:p>
          <a:p>
            <a:r>
              <a:rPr lang="fr-FR" dirty="0" smtClean="0"/>
              <a:t>Proposition au groupe de travail à la suite de la rencontre de la Table nationale sur l’éducation</a:t>
            </a:r>
          </a:p>
          <a:p>
            <a:pPr marL="114300" indent="0" algn="ctr">
              <a:buNone/>
            </a:pPr>
            <a:endParaRPr lang="fr-FR" dirty="0" smtClean="0"/>
          </a:p>
          <a:p>
            <a:r>
              <a:rPr lang="fr-FR" dirty="0" smtClean="0"/>
              <a:t>Le 12 avril 2017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fr-FR" b="1" dirty="0" smtClean="0"/>
              <a:t>Résumé des</a:t>
            </a:r>
          </a:p>
          <a:p>
            <a:pPr marL="114300" indent="0" algn="ctr">
              <a:buNone/>
            </a:pPr>
            <a:r>
              <a:rPr lang="fr-FR" b="1" dirty="0" smtClean="0"/>
              <a:t> discussions</a:t>
            </a:r>
            <a:endParaRPr lang="fr-FR" dirty="0" smtClean="0"/>
          </a:p>
          <a:p>
            <a:pPr marL="114300" indent="0" algn="ctr">
              <a:buNone/>
            </a:pPr>
            <a:endParaRPr lang="fr-FR" dirty="0"/>
          </a:p>
          <a:p>
            <a:pPr>
              <a:buFont typeface="Arial"/>
              <a:buChar char="•"/>
            </a:pPr>
            <a:r>
              <a:rPr lang="fr-FR" dirty="0" smtClean="0"/>
              <a:t>Conclusion des discussions tenues lors du Forum sur l’apprentissage continu</a:t>
            </a:r>
          </a:p>
          <a:p>
            <a:pPr>
              <a:buFont typeface="Arial"/>
              <a:buChar char="•"/>
            </a:pPr>
            <a:endParaRPr lang="fr-FR" dirty="0"/>
          </a:p>
          <a:p>
            <a:pPr marL="114300" indent="0">
              <a:buNone/>
            </a:pP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Le 4 mai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387" y="3146860"/>
            <a:ext cx="7903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8080"/>
                </a:solidFill>
              </a:rPr>
              <a:t>Les pistes d’action du PSELF</a:t>
            </a:r>
            <a:endParaRPr lang="fr-FR" sz="4000" dirty="0" smtClean="0">
              <a:solidFill>
                <a:srgbClr val="00808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84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4137" y="2455817"/>
            <a:ext cx="7787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Plus de 50 </a:t>
            </a:r>
            <a:r>
              <a:rPr lang="fr-FR" b="1" dirty="0" smtClean="0">
                <a:solidFill>
                  <a:srgbClr val="008080"/>
                </a:solidFill>
              </a:rPr>
              <a:t>ateliers/conversations </a:t>
            </a:r>
            <a:r>
              <a:rPr lang="fr-FR" dirty="0" smtClean="0"/>
              <a:t>ont permis aux participantes et participants d’échanger sur des idées d’initiatives novatrices en lien avec les priorités du PSELF.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/>
              <a:t>Ces pratiques gagnantes peuvent servir de base au prochain Plan stratégique sur l’éducation en langue française, le</a:t>
            </a:r>
            <a:r>
              <a:rPr lang="fr-FR" dirty="0">
                <a:solidFill>
                  <a:srgbClr val="004080"/>
                </a:solidFill>
              </a:rPr>
              <a:t> </a:t>
            </a:r>
            <a:r>
              <a:rPr lang="fr-FR" b="1" dirty="0">
                <a:solidFill>
                  <a:srgbClr val="004080"/>
                </a:solidFill>
              </a:rPr>
              <a:t>PSELF 2017-2022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2" t="39080" r="18982" b="4269"/>
          <a:stretch/>
        </p:blipFill>
        <p:spPr>
          <a:xfrm>
            <a:off x="1720961" y="4210143"/>
            <a:ext cx="4810467" cy="242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9817" y="2455817"/>
            <a:ext cx="806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008080"/>
                </a:solidFill>
              </a:rPr>
              <a:t>Panels de discussion </a:t>
            </a:r>
            <a:r>
              <a:rPr lang="fr-CA" dirty="0"/>
              <a:t>sur les initiatives primées et sur les pistes d’action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dirty="0"/>
              <a:t>Offerts en présentiel à Ottawa et en direct à Edmonton et Moncton par </a:t>
            </a:r>
            <a:r>
              <a:rPr lang="fr-FR" dirty="0" smtClean="0"/>
              <a:t>Webdiffusion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12563" r="250" b="16316"/>
          <a:stretch/>
        </p:blipFill>
        <p:spPr>
          <a:xfrm>
            <a:off x="1218359" y="3379147"/>
            <a:ext cx="5964400" cy="33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9817" y="2455817"/>
            <a:ext cx="806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80"/>
                </a:solidFill>
              </a:rPr>
              <a:t>Délégations jeunesse </a:t>
            </a:r>
            <a:r>
              <a:rPr lang="fr-FR" dirty="0" smtClean="0"/>
              <a:t>(formation et participation)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8" r="452" b="12024"/>
          <a:stretch/>
        </p:blipFill>
        <p:spPr>
          <a:xfrm>
            <a:off x="1031287" y="3138199"/>
            <a:ext cx="6338544" cy="35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9817" y="2455817"/>
            <a:ext cx="806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80"/>
                </a:solidFill>
              </a:rPr>
              <a:t>Témoignages vidéo </a:t>
            </a:r>
            <a:endParaRPr lang="fr-FR" b="1" dirty="0">
              <a:solidFill>
                <a:srgbClr val="00808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6" y="2959843"/>
            <a:ext cx="6515654" cy="36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387" y="2350632"/>
            <a:ext cx="790391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SOMMET SUR L’ÉDUCATION 2017</a:t>
            </a:r>
          </a:p>
          <a:p>
            <a:r>
              <a:rPr lang="fr-FR" sz="2400" dirty="0" smtClean="0">
                <a:solidFill>
                  <a:srgbClr val="008080"/>
                </a:solidFill>
              </a:rPr>
              <a:t>Participation: 	# de participants	(325)</a:t>
            </a:r>
          </a:p>
          <a:p>
            <a:r>
              <a:rPr lang="fr-FR" sz="2400" i="1" dirty="0"/>
              <a:t>	</a:t>
            </a:r>
            <a:r>
              <a:rPr lang="fr-FR" sz="2400" i="1" dirty="0" smtClean="0"/>
              <a:t>		Ottawa	198</a:t>
            </a:r>
          </a:p>
          <a:p>
            <a:r>
              <a:rPr lang="fr-FR" sz="2400" i="1" dirty="0"/>
              <a:t>	</a:t>
            </a:r>
            <a:r>
              <a:rPr lang="fr-FR" sz="2400" i="1" dirty="0" smtClean="0"/>
              <a:t>		Edmonton	  58</a:t>
            </a:r>
          </a:p>
          <a:p>
            <a:r>
              <a:rPr lang="fr-FR" sz="2400" i="1" dirty="0"/>
              <a:t>	</a:t>
            </a:r>
            <a:r>
              <a:rPr lang="fr-FR" sz="2400" i="1" dirty="0" smtClean="0"/>
              <a:t>		Moncton	  59</a:t>
            </a:r>
          </a:p>
          <a:p>
            <a:endParaRPr lang="fr-FR" sz="2400" i="1" dirty="0">
              <a:solidFill>
                <a:srgbClr val="008080"/>
              </a:solidFill>
            </a:endParaRPr>
          </a:p>
          <a:p>
            <a:r>
              <a:rPr lang="fr-FR" sz="2400" dirty="0" smtClean="0">
                <a:solidFill>
                  <a:srgbClr val="008080"/>
                </a:solidFill>
              </a:rPr>
              <a:t>Niveau de satisfaction générale:</a:t>
            </a:r>
          </a:p>
          <a:p>
            <a:r>
              <a:rPr lang="fr-FR" sz="2400" i="1" dirty="0">
                <a:solidFill>
                  <a:srgbClr val="008080"/>
                </a:solidFill>
              </a:rPr>
              <a:t>	</a:t>
            </a:r>
            <a:r>
              <a:rPr lang="fr-FR" i="1" dirty="0" smtClean="0"/>
              <a:t>Est-ce que le Sommet national sur l’éducation a répondu à vos attentes?</a:t>
            </a:r>
          </a:p>
          <a:p>
            <a:r>
              <a:rPr lang="fr-FR" sz="2400" i="1" dirty="0"/>
              <a:t>	</a:t>
            </a:r>
            <a:r>
              <a:rPr lang="fr-FR" sz="2400" i="1" dirty="0" smtClean="0"/>
              <a:t>		Ottawa	88,06 %</a:t>
            </a:r>
          </a:p>
          <a:p>
            <a:r>
              <a:rPr lang="fr-FR" sz="2400" i="1" dirty="0"/>
              <a:t>	</a:t>
            </a:r>
            <a:r>
              <a:rPr lang="fr-FR" sz="2400" i="1" dirty="0" smtClean="0"/>
              <a:t>		Edmonton	82,61 %</a:t>
            </a:r>
          </a:p>
          <a:p>
            <a:r>
              <a:rPr lang="fr-FR" sz="2400" i="1" dirty="0"/>
              <a:t>	</a:t>
            </a:r>
            <a:r>
              <a:rPr lang="fr-FR" sz="2400" i="1" dirty="0" smtClean="0"/>
              <a:t>		Moncton	68,42 %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767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9817" y="2455817"/>
            <a:ext cx="8061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80"/>
                </a:solidFill>
              </a:rPr>
              <a:t>Agir ensemble </a:t>
            </a:r>
          </a:p>
          <a:p>
            <a:pPr algn="ctr"/>
            <a:r>
              <a:rPr lang="fr-FR" b="1" dirty="0" smtClean="0">
                <a:solidFill>
                  <a:srgbClr val="008080"/>
                </a:solidFill>
              </a:rPr>
              <a:t>Témoignages sur les défis et succès en éducation de langue française en contexte minoritaire au pays </a:t>
            </a:r>
          </a:p>
          <a:p>
            <a:pPr algn="ctr"/>
            <a:endParaRPr lang="fr-FR" b="1" dirty="0">
              <a:solidFill>
                <a:srgbClr val="00808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62" y="3398004"/>
            <a:ext cx="6126480" cy="34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9817" y="2455817"/>
            <a:ext cx="806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80"/>
                </a:solidFill>
              </a:rPr>
              <a:t>L’école de Raphael </a:t>
            </a:r>
          </a:p>
          <a:p>
            <a:pPr algn="ctr"/>
            <a:r>
              <a:rPr lang="fr-FR" b="1" dirty="0" smtClean="0">
                <a:solidFill>
                  <a:srgbClr val="008080"/>
                </a:solidFill>
              </a:rPr>
              <a:t>Bilan des démarches et des réalisations du PSELF</a:t>
            </a:r>
            <a:endParaRPr lang="fr-FR" b="1" dirty="0">
              <a:solidFill>
                <a:srgbClr val="00808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6" y="3102146"/>
            <a:ext cx="6559323" cy="37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387" y="2802427"/>
            <a:ext cx="79039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Comité tripartite a été créé pour veiller aux travaux découlant du Plan stratégique sur l’éducation en langue française et pour en assurer la mise en oeuvre.</a:t>
            </a:r>
          </a:p>
          <a:p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27387" y="2188061"/>
            <a:ext cx="79039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8080"/>
                </a:solidFill>
              </a:rPr>
              <a:t>Comité tripartite</a:t>
            </a:r>
          </a:p>
          <a:p>
            <a:pPr algn="ctr"/>
            <a:endParaRPr lang="fr-FR" sz="4000" b="1" dirty="0" smtClean="0">
              <a:solidFill>
                <a:srgbClr val="008080"/>
              </a:solidFill>
            </a:endParaRPr>
          </a:p>
          <a:p>
            <a:pPr algn="ctr"/>
            <a:endParaRPr lang="fr-FR" sz="4000" b="1" dirty="0" smtClean="0">
              <a:solidFill>
                <a:srgbClr val="008080"/>
              </a:solidFill>
            </a:endParaRPr>
          </a:p>
          <a:p>
            <a:pPr algn="ctr"/>
            <a:endParaRPr lang="fr-FR" sz="4000" dirty="0" smtClean="0">
              <a:solidFill>
                <a:srgbClr val="008080"/>
              </a:solidFill>
            </a:endParaRPr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7" y="3649999"/>
            <a:ext cx="8002870" cy="30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8" y="1132070"/>
            <a:ext cx="6902434" cy="49424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7387" y="365703"/>
            <a:ext cx="7903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8080"/>
                </a:solidFill>
              </a:rPr>
              <a:t>Structure de collaboration</a:t>
            </a:r>
            <a:endParaRPr lang="fr-FR" sz="4000" dirty="0" smtClean="0">
              <a:solidFill>
                <a:srgbClr val="00808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304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21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389" y="2468879"/>
            <a:ext cx="79552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8000" b="1" dirty="0">
                <a:solidFill>
                  <a:srgbClr val="008080"/>
                </a:solidFill>
              </a:rPr>
              <a:t>Évaluation</a:t>
            </a:r>
            <a:r>
              <a:rPr lang="fr-CA" sz="3200" b="1" dirty="0">
                <a:solidFill>
                  <a:srgbClr val="008080"/>
                </a:solidFill>
              </a:rPr>
              <a:t/>
            </a:r>
            <a:br>
              <a:rPr lang="fr-CA" sz="3200" b="1" dirty="0">
                <a:solidFill>
                  <a:srgbClr val="008080"/>
                </a:solidFill>
              </a:rPr>
            </a:br>
            <a:r>
              <a:rPr lang="fr-CA" sz="3200" b="1" dirty="0" smtClean="0">
                <a:solidFill>
                  <a:schemeClr val="accent1">
                    <a:lumMod val="75000"/>
                  </a:schemeClr>
                </a:solidFill>
              </a:rPr>
              <a:t>109 personnes ont répondu au sondage soit environ le tiers des participants au Sommet</a:t>
            </a:r>
          </a:p>
          <a:p>
            <a:pPr algn="ctr"/>
            <a:endParaRPr lang="fr-C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766" y="3056710"/>
            <a:ext cx="75111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2400" dirty="0"/>
          </a:p>
          <a:p>
            <a:endParaRPr lang="fr-CA" sz="2400" b="1" dirty="0" smtClean="0">
              <a:solidFill>
                <a:srgbClr val="008080"/>
              </a:solidFill>
            </a:endParaRPr>
          </a:p>
          <a:p>
            <a:endParaRPr lang="fr-CA" sz="2400" b="1" dirty="0">
              <a:solidFill>
                <a:srgbClr val="008080"/>
              </a:solidFill>
            </a:endParaRPr>
          </a:p>
          <a:p>
            <a:endParaRPr lang="fr-CA" sz="2400" b="1" dirty="0" smtClean="0">
              <a:solidFill>
                <a:srgbClr val="008080"/>
              </a:solidFill>
            </a:endParaRPr>
          </a:p>
          <a:p>
            <a:endParaRPr lang="fr-CA" sz="2400" b="1" dirty="0">
              <a:solidFill>
                <a:srgbClr val="008080"/>
              </a:solidFill>
            </a:endParaRPr>
          </a:p>
          <a:p>
            <a:endParaRPr lang="fr-CA" sz="2400" b="1" dirty="0" smtClean="0">
              <a:solidFill>
                <a:srgbClr val="008080"/>
              </a:solidFill>
            </a:endParaRPr>
          </a:p>
          <a:p>
            <a:endParaRPr lang="fr-CA" sz="2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21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487" y="2129244"/>
            <a:ext cx="5146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000" b="1" dirty="0" smtClean="0">
                <a:solidFill>
                  <a:schemeClr val="accent1">
                    <a:lumMod val="75000"/>
                  </a:schemeClr>
                </a:solidFill>
              </a:rPr>
              <a:t>Qui étaient présents?</a:t>
            </a:r>
            <a:endParaRPr lang="fr-C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766" y="3056710"/>
            <a:ext cx="75111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/>
              <a:t>Représentant ou membre du personnel d’un conseil scolaire </a:t>
            </a:r>
          </a:p>
          <a:p>
            <a:pPr marL="114300" indent="0">
              <a:buNone/>
            </a:pPr>
            <a:r>
              <a:rPr lang="fr-CA" sz="2400" b="1" dirty="0">
                <a:solidFill>
                  <a:srgbClr val="008080"/>
                </a:solidFill>
              </a:rPr>
              <a:t>    40%</a:t>
            </a:r>
            <a:endParaRPr lang="fr-CA" sz="2400" dirty="0"/>
          </a:p>
          <a:p>
            <a:r>
              <a:rPr lang="fr-CA" sz="2400" dirty="0"/>
              <a:t>Représentant ou membre du personnel d’un </a:t>
            </a:r>
            <a:r>
              <a:rPr lang="fr-CA" sz="2400" dirty="0" smtClean="0"/>
              <a:t>organisme </a:t>
            </a:r>
            <a:r>
              <a:rPr lang="fr-CA" sz="2400" dirty="0"/>
              <a:t>communautaire national, provincial ou territorial</a:t>
            </a:r>
          </a:p>
          <a:p>
            <a:pPr marL="114300" indent="0">
              <a:buNone/>
            </a:pPr>
            <a:r>
              <a:rPr lang="fr-CA" sz="2400" b="1" dirty="0">
                <a:solidFill>
                  <a:srgbClr val="008080"/>
                </a:solidFill>
              </a:rPr>
              <a:t>     39%</a:t>
            </a:r>
          </a:p>
          <a:p>
            <a:r>
              <a:rPr lang="fr-CA" sz="2400" dirty="0"/>
              <a:t>Élève ou élève-conseiller</a:t>
            </a:r>
          </a:p>
          <a:p>
            <a:pPr marL="114300" indent="0">
              <a:buNone/>
            </a:pPr>
            <a:r>
              <a:rPr lang="fr-CA" sz="2400" dirty="0"/>
              <a:t>     </a:t>
            </a:r>
            <a:r>
              <a:rPr lang="fr-CA" sz="2400" b="1" dirty="0">
                <a:solidFill>
                  <a:srgbClr val="008080"/>
                </a:solidFill>
              </a:rPr>
              <a:t>17%</a:t>
            </a:r>
          </a:p>
          <a:p>
            <a:r>
              <a:rPr lang="fr-CA" sz="2400" dirty="0"/>
              <a:t>Gestionnaire et/ou représentant gouvernemental </a:t>
            </a:r>
          </a:p>
          <a:p>
            <a:pPr marL="114300" indent="0">
              <a:buNone/>
            </a:pPr>
            <a:r>
              <a:rPr lang="fr-CA" sz="2400" b="1" dirty="0">
                <a:solidFill>
                  <a:srgbClr val="008080"/>
                </a:solidFill>
              </a:rPr>
              <a:t>      4%</a:t>
            </a:r>
          </a:p>
        </p:txBody>
      </p:sp>
    </p:spTree>
    <p:extLst>
      <p:ext uri="{BB962C8B-B14F-4D97-AF65-F5344CB8AC3E}">
        <p14:creationId xmlns:p14="http://schemas.microsoft.com/office/powerpoint/2010/main" val="42658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21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508" y="2129245"/>
            <a:ext cx="8144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008080"/>
                </a:solidFill>
              </a:rPr>
              <a:t>Diffusion en simultanée dans 3 sites </a:t>
            </a:r>
            <a:endParaRPr lang="fr-CA" sz="4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766" y="3056710"/>
            <a:ext cx="751114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400" b="1" dirty="0" smtClean="0">
                <a:solidFill>
                  <a:schemeClr val="accent1">
                    <a:lumMod val="75000"/>
                  </a:schemeClr>
                </a:solidFill>
              </a:rPr>
              <a:t>Satisfaction globale</a:t>
            </a:r>
            <a:endParaRPr lang="fr-CA" sz="4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CA" sz="3200" b="1" dirty="0" smtClean="0">
                <a:solidFill>
                  <a:srgbClr val="008080"/>
                </a:solidFill>
              </a:rPr>
              <a:t>Très satisfait</a:t>
            </a:r>
          </a:p>
          <a:p>
            <a:r>
              <a:rPr lang="fr-CA" sz="3200" b="1" dirty="0" smtClean="0">
                <a:solidFill>
                  <a:srgbClr val="008080"/>
                </a:solidFill>
              </a:rPr>
              <a:t>34%</a:t>
            </a:r>
          </a:p>
          <a:p>
            <a:r>
              <a:rPr lang="fr-CA" sz="3200" b="1" dirty="0" smtClean="0">
                <a:solidFill>
                  <a:srgbClr val="008080"/>
                </a:solidFill>
              </a:rPr>
              <a:t>Satisfait</a:t>
            </a:r>
          </a:p>
          <a:p>
            <a:r>
              <a:rPr lang="fr-CA" sz="3200" b="1" dirty="0" smtClean="0">
                <a:solidFill>
                  <a:srgbClr val="008080"/>
                </a:solidFill>
              </a:rPr>
              <a:t>55%</a:t>
            </a:r>
          </a:p>
          <a:p>
            <a:r>
              <a:rPr lang="fr-CA" sz="3200" b="1" dirty="0" smtClean="0">
                <a:solidFill>
                  <a:srgbClr val="008080"/>
                </a:solidFill>
              </a:rPr>
              <a:t>Insatisfait </a:t>
            </a:r>
          </a:p>
          <a:p>
            <a:r>
              <a:rPr lang="fr-CA" sz="3200" b="1" dirty="0" smtClean="0">
                <a:solidFill>
                  <a:srgbClr val="008080"/>
                </a:solidFill>
              </a:rPr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38987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21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1" y="2129245"/>
            <a:ext cx="7119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8080"/>
                </a:solidFill>
              </a:rPr>
              <a:t>Ateliers les plus populaires </a:t>
            </a:r>
          </a:p>
          <a:p>
            <a:pPr algn="ctr"/>
            <a:endParaRPr lang="fr-CA" sz="32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954" y="2782389"/>
            <a:ext cx="74719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8080"/>
                </a:solidFill>
              </a:rPr>
              <a:t>Ottawa-Bloc A-B-C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400" b="1" dirty="0" smtClean="0">
                <a:solidFill>
                  <a:srgbClr val="008080"/>
                </a:solidFill>
              </a:rPr>
              <a:t>La sécurité linguistique-</a:t>
            </a:r>
            <a:r>
              <a:rPr lang="fr-CA" sz="2400" b="1" dirty="0">
                <a:solidFill>
                  <a:srgbClr val="008080"/>
                </a:solidFill>
              </a:rPr>
              <a:t> </a:t>
            </a:r>
            <a:r>
              <a:rPr lang="fr-CA" sz="2400" b="1" dirty="0" smtClean="0">
                <a:solidFill>
                  <a:srgbClr val="008080"/>
                </a:solidFill>
              </a:rPr>
              <a:t>(plusieurs ateliers sur le sujet)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400" b="1" dirty="0" smtClean="0">
                <a:solidFill>
                  <a:srgbClr val="008080"/>
                </a:solidFill>
              </a:rPr>
              <a:t>Comment la construction identitaire favorise la transition vers le postsecondaire francophone?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400" b="1" dirty="0" smtClean="0">
                <a:solidFill>
                  <a:srgbClr val="008080"/>
                </a:solidFill>
              </a:rPr>
              <a:t>Pourquoi développer l’esprit entrepreneurial chez nos élèves?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400" b="1" dirty="0" smtClean="0">
                <a:solidFill>
                  <a:srgbClr val="008080"/>
                </a:solidFill>
              </a:rPr>
              <a:t>Journée des arts à l’école en 3 volets</a:t>
            </a:r>
          </a:p>
          <a:p>
            <a:pPr marL="457200" indent="-457200">
              <a:buFont typeface="Wingdings" pitchFamily="2" charset="2"/>
              <a:buChar char="§"/>
            </a:pPr>
            <a:endParaRPr lang="fr-CA" sz="2400" b="1" dirty="0" smtClean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21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1" y="2129245"/>
            <a:ext cx="7119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8080"/>
                </a:solidFill>
              </a:rPr>
              <a:t>Ateliers les plus populaires </a:t>
            </a:r>
          </a:p>
          <a:p>
            <a:pPr algn="ctr"/>
            <a:endParaRPr lang="fr-CA" sz="32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954" y="2782389"/>
            <a:ext cx="74719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8080"/>
                </a:solidFill>
              </a:rPr>
              <a:t>Moncton-Bloc A-B-C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Comment la construction identitaire, stratégies langagières et sciences font un beau mariage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Les compétences essentielles au secondaire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Les mots pour grandir, la francisation pour revitaliser l’école</a:t>
            </a:r>
          </a:p>
        </p:txBody>
      </p:sp>
    </p:spTree>
    <p:extLst>
      <p:ext uri="{BB962C8B-B14F-4D97-AF65-F5344CB8AC3E}">
        <p14:creationId xmlns:p14="http://schemas.microsoft.com/office/powerpoint/2010/main" val="7989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21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1" y="2129245"/>
            <a:ext cx="7119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8080"/>
                </a:solidFill>
              </a:rPr>
              <a:t>Ateliers les plus populaires </a:t>
            </a:r>
          </a:p>
          <a:p>
            <a:pPr algn="ctr"/>
            <a:endParaRPr lang="fr-CA" sz="32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954" y="2782389"/>
            <a:ext cx="74719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8080"/>
                </a:solidFill>
              </a:rPr>
              <a:t>Edmonton-Bloc A-B-C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Soutien aux conseils d’école: par ou pour les parents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Ça prend un village et un CPEF pour élever un enfant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Réseau des centres d’appui parental en Alberta</a:t>
            </a:r>
          </a:p>
        </p:txBody>
      </p:sp>
    </p:spTree>
    <p:extLst>
      <p:ext uri="{BB962C8B-B14F-4D97-AF65-F5344CB8AC3E}">
        <p14:creationId xmlns:p14="http://schemas.microsoft.com/office/powerpoint/2010/main" val="18920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47" y="2495006"/>
            <a:ext cx="3194396" cy="40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21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1" y="2129245"/>
            <a:ext cx="7119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>
                <a:solidFill>
                  <a:schemeClr val="accent1">
                    <a:lumMod val="75000"/>
                  </a:schemeClr>
                </a:solidFill>
              </a:rPr>
              <a:t>Retombées, attentes, impressions </a:t>
            </a:r>
            <a:r>
              <a:rPr lang="fr-CA" sz="3200" b="1" dirty="0" smtClean="0">
                <a:solidFill>
                  <a:schemeClr val="accent1">
                    <a:lumMod val="75000"/>
                  </a:schemeClr>
                </a:solidFill>
              </a:rPr>
              <a:t>générales</a:t>
            </a:r>
            <a:endParaRPr lang="fr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954" y="3357154"/>
            <a:ext cx="73413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Contacts utiles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Occasion de réseautage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Collaboration rapprochée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Apprentissage professionnel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Partage de réalités communes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Visibilité pour les projets</a:t>
            </a:r>
          </a:p>
        </p:txBody>
      </p:sp>
    </p:spTree>
    <p:extLst>
      <p:ext uri="{BB962C8B-B14F-4D97-AF65-F5344CB8AC3E}">
        <p14:creationId xmlns:p14="http://schemas.microsoft.com/office/powerpoint/2010/main" val="33136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21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1" y="2129245"/>
            <a:ext cx="7119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>
                <a:solidFill>
                  <a:schemeClr val="accent1">
                    <a:lumMod val="75000"/>
                  </a:schemeClr>
                </a:solidFill>
              </a:rPr>
              <a:t>Retombées, attentes, impressions </a:t>
            </a:r>
            <a:r>
              <a:rPr lang="fr-CA" sz="3200" b="1" dirty="0" smtClean="0">
                <a:solidFill>
                  <a:schemeClr val="accent1">
                    <a:lumMod val="75000"/>
                  </a:schemeClr>
                </a:solidFill>
              </a:rPr>
              <a:t>générales</a:t>
            </a:r>
            <a:endParaRPr lang="fr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954" y="3357154"/>
            <a:ext cx="7341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Nouveaux partenariats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Participation des jeunes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Diversité des participants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Les échanges en atelier</a:t>
            </a:r>
          </a:p>
        </p:txBody>
      </p:sp>
    </p:spTree>
    <p:extLst>
      <p:ext uri="{BB962C8B-B14F-4D97-AF65-F5344CB8AC3E}">
        <p14:creationId xmlns:p14="http://schemas.microsoft.com/office/powerpoint/2010/main" val="27073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05" y="215458"/>
            <a:ext cx="5873234" cy="80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PSELF_PDF_Tableau des étapes_sept2014_2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8" y="2377440"/>
            <a:ext cx="7675327" cy="466002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8" y="999286"/>
            <a:ext cx="4002405" cy="2159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4" name="Imag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93" y="999286"/>
            <a:ext cx="4002405" cy="2159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5" name="Zone de texte 13"/>
          <p:cNvSpPr txBox="1"/>
          <p:nvPr/>
        </p:nvSpPr>
        <p:spPr>
          <a:xfrm>
            <a:off x="2453437" y="1221206"/>
            <a:ext cx="10287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CA" sz="1200" dirty="0">
                <a:effectLst/>
                <a:ea typeface="ＭＳ 明朝"/>
                <a:cs typeface="Times New Roman"/>
              </a:rPr>
              <a:t>Plan d’action</a:t>
            </a:r>
          </a:p>
        </p:txBody>
      </p:sp>
      <p:sp>
        <p:nvSpPr>
          <p:cNvPr id="16" name="Zone de texte 12"/>
          <p:cNvSpPr txBox="1"/>
          <p:nvPr/>
        </p:nvSpPr>
        <p:spPr>
          <a:xfrm>
            <a:off x="765342" y="1320129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A" sz="1100" dirty="0">
                <a:effectLst/>
                <a:ea typeface="ＭＳ 明朝"/>
                <a:cs typeface="Times New Roman"/>
              </a:rPr>
              <a:t>Indicateurs </a:t>
            </a:r>
            <a:endParaRPr lang="fr-CA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86000" y="1862030"/>
            <a:ext cx="2981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fr-FR" sz="1200" dirty="0" smtClean="0"/>
              <a:t>Identifier et / ou développer</a:t>
            </a:r>
          </a:p>
        </p:txBody>
      </p:sp>
    </p:spTree>
    <p:extLst>
      <p:ext uri="{BB962C8B-B14F-4D97-AF65-F5344CB8AC3E}">
        <p14:creationId xmlns:p14="http://schemas.microsoft.com/office/powerpoint/2010/main" val="13416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05" y="215458"/>
            <a:ext cx="5873234" cy="80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PSELF_PDF_Tableau des étapes_sept2014_2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0" y="2508360"/>
            <a:ext cx="7825455" cy="4751169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8" y="999286"/>
            <a:ext cx="4002405" cy="2159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4" name="Imag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93" y="999286"/>
            <a:ext cx="4002405" cy="2159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5" name="Zone de texte 13"/>
          <p:cNvSpPr txBox="1"/>
          <p:nvPr/>
        </p:nvSpPr>
        <p:spPr>
          <a:xfrm>
            <a:off x="2453437" y="1221206"/>
            <a:ext cx="10287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CA" sz="1200" dirty="0">
                <a:effectLst/>
                <a:ea typeface="ＭＳ 明朝"/>
                <a:cs typeface="Times New Roman"/>
              </a:rPr>
              <a:t>Plan d’action</a:t>
            </a:r>
          </a:p>
        </p:txBody>
      </p:sp>
      <p:sp>
        <p:nvSpPr>
          <p:cNvPr id="16" name="Zone de texte 12"/>
          <p:cNvSpPr txBox="1"/>
          <p:nvPr/>
        </p:nvSpPr>
        <p:spPr>
          <a:xfrm>
            <a:off x="765342" y="1320129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A" sz="1100" dirty="0">
                <a:effectLst/>
                <a:ea typeface="ＭＳ 明朝"/>
                <a:cs typeface="Times New Roman"/>
              </a:rPr>
              <a:t>Indicateurs </a:t>
            </a:r>
            <a:endParaRPr lang="fr-CA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86000" y="1862030"/>
            <a:ext cx="298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</a:rPr>
              <a:t>Identifier et / ou développer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200" dirty="0" smtClean="0"/>
              <a:t>Communiquer – diffuser –promouvoir</a:t>
            </a:r>
          </a:p>
        </p:txBody>
      </p:sp>
    </p:spTree>
    <p:extLst>
      <p:ext uri="{BB962C8B-B14F-4D97-AF65-F5344CB8AC3E}">
        <p14:creationId xmlns:p14="http://schemas.microsoft.com/office/powerpoint/2010/main" val="9704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21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1" y="2129245"/>
            <a:ext cx="7119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accent1">
                    <a:lumMod val="75000"/>
                  </a:schemeClr>
                </a:solidFill>
              </a:rPr>
              <a:t>Les prochaines étapes</a:t>
            </a:r>
            <a:endParaRPr lang="fr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984" y="3108730"/>
            <a:ext cx="74197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B050"/>
                </a:solidFill>
              </a:rPr>
              <a:t>Promouvoir les </a:t>
            </a:r>
            <a:r>
              <a:rPr lang="fr-CA" sz="2800" b="1" dirty="0" smtClean="0">
                <a:solidFill>
                  <a:srgbClr val="00B050"/>
                </a:solidFill>
              </a:rPr>
              <a:t>initiatives innovantes</a:t>
            </a:r>
            <a:endParaRPr lang="fr-CA" sz="2800" b="1" dirty="0" smtClean="0">
              <a:solidFill>
                <a:srgbClr val="00808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CA" sz="2800" b="1" dirty="0" smtClean="0">
                <a:solidFill>
                  <a:srgbClr val="008080"/>
                </a:solidFill>
              </a:rPr>
              <a:t>Synthèse des ateliers du Sommet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b="1" dirty="0" smtClean="0">
                <a:solidFill>
                  <a:srgbClr val="008080"/>
                </a:solidFill>
              </a:rPr>
              <a:t>Partage de cette synthèse dans le Bulletin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b="1" dirty="0" smtClean="0">
                <a:solidFill>
                  <a:srgbClr val="008080"/>
                </a:solidFill>
              </a:rPr>
              <a:t>Partager cette synthèse dans l’Infolettre du Comité tripartite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b="1" dirty="0" smtClean="0">
                <a:solidFill>
                  <a:srgbClr val="008080"/>
                </a:solidFill>
              </a:rPr>
              <a:t>Partage de cette synthèse sur le site Web du PSELF et sur le site Web de la FNCSF</a:t>
            </a:r>
          </a:p>
          <a:p>
            <a:pPr marL="514350" indent="-514350">
              <a:buFont typeface="+mj-lt"/>
              <a:buAutoNum type="arabicPeriod"/>
            </a:pPr>
            <a:endParaRPr lang="fr-CA" sz="2800" b="1" dirty="0" smtClean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21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1" y="2129245"/>
            <a:ext cx="7119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accent1">
                    <a:lumMod val="75000"/>
                  </a:schemeClr>
                </a:solidFill>
              </a:rPr>
              <a:t>Les prochaines étapes</a:t>
            </a:r>
            <a:endParaRPr lang="fr-C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578" y="2714020"/>
            <a:ext cx="71845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B050"/>
                </a:solidFill>
              </a:rPr>
              <a:t>Encourager le mobilisation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Demande </a:t>
            </a:r>
            <a:r>
              <a:rPr lang="fr-CA" sz="2800" b="1" dirty="0">
                <a:solidFill>
                  <a:srgbClr val="008080"/>
                </a:solidFill>
              </a:rPr>
              <a:t>de financement auprès de CIC pour épauler les conseils scolaires qui aimeraient reproduire l’activité </a:t>
            </a:r>
            <a:endParaRPr lang="fr-CA" sz="2800" b="1" dirty="0" smtClean="0">
              <a:solidFill>
                <a:srgbClr val="008080"/>
              </a:solidFill>
            </a:endParaRPr>
          </a:p>
          <a:p>
            <a:r>
              <a:rPr lang="fr-CA" sz="2800" b="1" dirty="0">
                <a:solidFill>
                  <a:srgbClr val="008080"/>
                </a:solidFill>
              </a:rPr>
              <a:t> </a:t>
            </a:r>
            <a:r>
              <a:rPr lang="fr-CA" sz="2800" b="1" dirty="0" smtClean="0">
                <a:solidFill>
                  <a:srgbClr val="008080"/>
                </a:solidFill>
              </a:rPr>
              <a:t>     Café-communauté </a:t>
            </a:r>
            <a:r>
              <a:rPr lang="fr-CA" sz="2800" b="1" dirty="0">
                <a:solidFill>
                  <a:srgbClr val="008080"/>
                </a:solidFill>
              </a:rPr>
              <a:t>(diversité culturelle</a:t>
            </a:r>
            <a:r>
              <a:rPr lang="fr-CA" sz="2800" b="1" dirty="0" smtClean="0">
                <a:solidFill>
                  <a:srgbClr val="008080"/>
                </a:solidFill>
              </a:rPr>
              <a:t>) </a:t>
            </a:r>
            <a:endParaRPr lang="fr-CA" sz="2800" b="1" dirty="0">
              <a:solidFill>
                <a:srgbClr val="00808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CA" sz="2800" b="1" dirty="0" smtClean="0">
                <a:solidFill>
                  <a:srgbClr val="008080"/>
                </a:solidFill>
              </a:rPr>
              <a:t>Idem pour mentorat dans les écoles</a:t>
            </a:r>
            <a:endParaRPr lang="fr-CA" sz="2800" b="1" dirty="0">
              <a:solidFill>
                <a:srgbClr val="00808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fr-CA" sz="2800" b="1" dirty="0" smtClean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05" y="215458"/>
            <a:ext cx="5873234" cy="80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PSELF_PDF_Tableau des étapes_sept2014_2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0" y="2403566"/>
            <a:ext cx="7998058" cy="4855964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8" y="999286"/>
            <a:ext cx="4002405" cy="2159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4" name="Imag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93" y="999286"/>
            <a:ext cx="4002405" cy="2159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5" name="Zone de texte 13"/>
          <p:cNvSpPr txBox="1"/>
          <p:nvPr/>
        </p:nvSpPr>
        <p:spPr>
          <a:xfrm>
            <a:off x="2453437" y="1221206"/>
            <a:ext cx="10287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CA" sz="1200" dirty="0">
                <a:effectLst/>
                <a:ea typeface="ＭＳ 明朝"/>
                <a:cs typeface="Times New Roman"/>
              </a:rPr>
              <a:t>Plan d’action</a:t>
            </a:r>
          </a:p>
        </p:txBody>
      </p:sp>
      <p:sp>
        <p:nvSpPr>
          <p:cNvPr id="16" name="Zone de texte 12"/>
          <p:cNvSpPr txBox="1"/>
          <p:nvPr/>
        </p:nvSpPr>
        <p:spPr>
          <a:xfrm>
            <a:off x="765342" y="1320129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A" sz="1100" dirty="0">
                <a:effectLst/>
                <a:ea typeface="ＭＳ 明朝"/>
                <a:cs typeface="Times New Roman"/>
              </a:rPr>
              <a:t>Indicateurs </a:t>
            </a:r>
            <a:endParaRPr lang="fr-CA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86000" y="1862030"/>
            <a:ext cx="2981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fr-FR" sz="1200" dirty="0" smtClean="0">
                <a:solidFill>
                  <a:srgbClr val="546D7A"/>
                </a:solidFill>
              </a:rPr>
              <a:t>Identifier et / ou développer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200" dirty="0" smtClean="0">
                <a:solidFill>
                  <a:srgbClr val="546D7A"/>
                </a:solidFill>
              </a:rPr>
              <a:t>Communiquer – diffuser –promouvoir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200" dirty="0" smtClean="0"/>
              <a:t>Mesurer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774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8680" y="5251268"/>
            <a:ext cx="6877594" cy="1606731"/>
          </a:xfrm>
        </p:spPr>
        <p:txBody>
          <a:bodyPr>
            <a:noAutofit/>
          </a:bodyPr>
          <a:lstStyle/>
          <a:p>
            <a:pPr algn="ctr"/>
            <a:r>
              <a:rPr lang="fr-CA" sz="2400" dirty="0" smtClean="0">
                <a:solidFill>
                  <a:schemeClr val="tx1"/>
                </a:solidFill>
              </a:rPr>
              <a:t>On me demande souvent pourquoi je ne déménage pas à Montréal où je travaille souvent. Bien je réponds parce qu’Edmonton c’est chez nous et je veux travailler chez nous dans ma langue!</a:t>
            </a:r>
            <a:endParaRPr lang="fr-CA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r="3067" b="3772"/>
          <a:stretch/>
        </p:blipFill>
        <p:spPr>
          <a:xfrm>
            <a:off x="1589908" y="2220717"/>
            <a:ext cx="5278241" cy="30305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2679"/>
            <a:ext cx="8458057" cy="20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6244" r="7033" b="37377"/>
          <a:stretch/>
        </p:blipFill>
        <p:spPr>
          <a:xfrm>
            <a:off x="1569496" y="2335423"/>
            <a:ext cx="5282482" cy="43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"/>
          <a:stretch/>
        </p:blipFill>
        <p:spPr>
          <a:xfrm>
            <a:off x="2730137" y="2457000"/>
            <a:ext cx="3228448" cy="42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3509" y="2335423"/>
            <a:ext cx="79177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23 suggestions dont plus de la moitié sont des stratégies</a:t>
            </a:r>
          </a:p>
          <a:p>
            <a:pPr algn="ctr"/>
            <a:r>
              <a:rPr lang="fr-FR" sz="3200" dirty="0" smtClean="0"/>
              <a:t>Exemples: </a:t>
            </a:r>
          </a:p>
          <a:p>
            <a:pPr marL="571500" indent="-571500" algn="ctr">
              <a:buFont typeface="Wingdings" pitchFamily="2" charset="2"/>
              <a:buChar char="§"/>
            </a:pPr>
            <a:r>
              <a:rPr lang="fr-FR" sz="3200" dirty="0" smtClean="0"/>
              <a:t>Stratégie nationale en petite enfance</a:t>
            </a:r>
          </a:p>
          <a:p>
            <a:pPr marL="571500" indent="-571500" algn="ctr">
              <a:buFont typeface="Wingdings" pitchFamily="2" charset="2"/>
              <a:buChar char="§"/>
            </a:pPr>
            <a:r>
              <a:rPr lang="fr-FR" sz="3200" dirty="0" smtClean="0"/>
              <a:t>Stratégie de sensibilisation du personnel éducatif aux réalités de la francophonie en contexte minoritaire </a:t>
            </a:r>
          </a:p>
          <a:p>
            <a:pPr marL="571500" indent="-571500" algn="ctr">
              <a:buFont typeface="Wingdings" pitchFamily="2" charset="2"/>
              <a:buChar char="§"/>
            </a:pPr>
            <a:r>
              <a:rPr lang="fr-FR" sz="3200" dirty="0" smtClean="0"/>
              <a:t>Stratégie d’engagement social et d’implication citoyenne </a:t>
            </a:r>
          </a:p>
          <a:p>
            <a:pPr algn="ctr"/>
            <a:endParaRPr lang="fr-FR" sz="4000" dirty="0" smtClean="0"/>
          </a:p>
          <a:p>
            <a:pPr algn="ctr"/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175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387" y="2608251"/>
            <a:ext cx="79039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OBJECTIF DU SOMMET</a:t>
            </a:r>
          </a:p>
          <a:p>
            <a:endParaRPr lang="fr-FR" sz="2400" dirty="0"/>
          </a:p>
          <a:p>
            <a:pPr algn="ctr"/>
            <a:r>
              <a:rPr lang="fr-FR" sz="2800" dirty="0" smtClean="0"/>
              <a:t>L’objectif du Sommet sur l’éducation 2017 était de rallier les partenaires autour </a:t>
            </a:r>
            <a:r>
              <a:rPr lang="fr-FR" sz="2800" dirty="0" smtClean="0">
                <a:solidFill>
                  <a:srgbClr val="008080"/>
                </a:solidFill>
              </a:rPr>
              <a:t>des grandes orientations </a:t>
            </a:r>
            <a:r>
              <a:rPr lang="fr-FR" sz="2800" dirty="0" smtClean="0"/>
              <a:t>et </a:t>
            </a:r>
            <a:r>
              <a:rPr lang="fr-FR" sz="2800" dirty="0" smtClean="0">
                <a:solidFill>
                  <a:srgbClr val="008080"/>
                </a:solidFill>
              </a:rPr>
              <a:t>des pistes d’action </a:t>
            </a:r>
            <a:r>
              <a:rPr lang="fr-FR" sz="2800" dirty="0" smtClean="0"/>
              <a:t>qui serviront de base à un plan stratégique renouvelé.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9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680"/>
            <a:ext cx="8458057" cy="23127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387" y="3146860"/>
            <a:ext cx="7903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8080"/>
                </a:solidFill>
              </a:rPr>
              <a:t>Les grandes orientations du PSELF</a:t>
            </a:r>
            <a:endParaRPr lang="fr-FR" sz="4000" dirty="0" smtClean="0">
              <a:solidFill>
                <a:srgbClr val="00808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254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Entrepris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7768</TotalTime>
  <Words>781</Words>
  <Application>Microsoft Office PowerPoint</Application>
  <PresentationFormat>Affichage à l'écran (4:3)</PresentationFormat>
  <Paragraphs>165</Paragraphs>
  <Slides>47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Ajdacency</vt:lpstr>
      <vt:lpstr>Retour sur le Sommet sur l’éducation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École communautaire citoyenne</vt:lpstr>
      <vt:lpstr>Présentation PowerPoint</vt:lpstr>
      <vt:lpstr>Portrait de la situation et indicateurs de pertinence</vt:lpstr>
      <vt:lpstr>Présentation PowerPoint</vt:lpstr>
      <vt:lpstr>Présentation PowerPoint</vt:lpstr>
      <vt:lpstr>Présentation PowerPoint</vt:lpstr>
      <vt:lpstr>Présentation PowerPoint</vt:lpstr>
      <vt:lpstr> SVVA </vt:lpstr>
      <vt:lpstr>SVAV</vt:lpstr>
      <vt:lpstr>Présentation PowerPoint</vt:lpstr>
      <vt:lpstr>Recension des écrits et forums 1) 3 forums (Edmonton, Alberta, Toronto, Ontario et Moncton, Nouveau-Brunswick au printemps et automne 2016 ) Organisés conjointement par la FNCSF, l’ACUFC et le RCCFC    </vt:lpstr>
      <vt:lpstr>Présentation PowerPoint</vt:lpstr>
      <vt:lpstr>Apprentissage continu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sur le Sommet sur l’éducation 2017</dc:title>
  <dc:creator>Rejean Aubut</dc:creator>
  <cp:lastModifiedBy>Agent</cp:lastModifiedBy>
  <cp:revision>100</cp:revision>
  <cp:lastPrinted>2017-09-13T16:07:41Z</cp:lastPrinted>
  <dcterms:created xsi:type="dcterms:W3CDTF">2017-09-06T14:43:37Z</dcterms:created>
  <dcterms:modified xsi:type="dcterms:W3CDTF">2017-11-30T14:49:44Z</dcterms:modified>
</cp:coreProperties>
</file>